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fif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56" r:id="rId2"/>
    <p:sldId id="278" r:id="rId3"/>
    <p:sldId id="257" r:id="rId4"/>
    <p:sldId id="258" r:id="rId5"/>
    <p:sldId id="259" r:id="rId6"/>
    <p:sldId id="260" r:id="rId7"/>
    <p:sldId id="261" r:id="rId8"/>
    <p:sldId id="273" r:id="rId9"/>
    <p:sldId id="270" r:id="rId10"/>
    <p:sldId id="271" r:id="rId11"/>
    <p:sldId id="264" r:id="rId12"/>
    <p:sldId id="275" r:id="rId13"/>
    <p:sldId id="266" r:id="rId14"/>
    <p:sldId id="277" r:id="rId15"/>
    <p:sldId id="268" r:id="rId16"/>
    <p:sldId id="269" r:id="rId1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omic Sans MS" panose="030F0702030302020204" pitchFamily="66" charset="0"/>
      <p:regular r:id="rId23"/>
      <p:bold r:id="rId24"/>
      <p:italic r:id="rId25"/>
      <p:boldItalic r:id="rId26"/>
    </p:embeddedFont>
    <p:embeddedFont>
      <p:font typeface="Lato" panose="020F0502020204030203" pitchFamily="34" charset="0"/>
      <p:regular r:id="rId27"/>
      <p:bold r:id="rId28"/>
      <p:italic r:id="rId29"/>
      <p:boldItalic r:id="rId30"/>
    </p:embeddedFont>
    <p:embeddedFont>
      <p:font typeface="Montserrat" panose="00000500000000000000" pitchFamily="2" charset="0"/>
      <p:regular r:id="rId31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nkaj Yadav" initials="PY" lastIdx="3" clrIdx="0">
    <p:extLst>
      <p:ext uri="{19B8F6BF-5375-455C-9EA6-DF929625EA0E}">
        <p15:presenceInfo xmlns:p15="http://schemas.microsoft.com/office/powerpoint/2012/main" userId="S::Pankaj.Yadav1@gds.ey.com::12521a6a-47e3-4e88-84fd-69e52983724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19394a92a55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19394a92a55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63973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19394a92a55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6" name="Google Shape;336;g19394a92a55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19394a92a55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1" name="Google Shape;381;g19394a92a55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26750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19394a92a55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19394a92a55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19394a92a55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19394a92a55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9394a92a55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19394a92a55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9394a92a55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9394a92a55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9394a92a55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19394a92a55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9394a92a55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9394a92a55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9394a92a55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9394a92a55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19394a92a55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19394a92a55_0_1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3281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9394a92a55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9394a92a55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5457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9394a92a55_0_1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9394a92a55_0_1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11"/>
          <p:cNvSpPr txBox="1">
            <a:spLocks noGrp="1"/>
          </p:cNvSpPr>
          <p:nvPr>
            <p:ph type="title" hasCustomPrompt="1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body" idx="2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focus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 rtl="0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 rtl="0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 rtl="0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 rtl="0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 rtl="0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 rtl="0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 rtl="0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 rtl="0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hyperlink" Target="https://www.linkedin.com/in/pankaj-yadav-sap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>
            <a:spLocks noGrp="1"/>
          </p:cNvSpPr>
          <p:nvPr>
            <p:ph type="ctrTitle"/>
          </p:nvPr>
        </p:nvSpPr>
        <p:spPr>
          <a:xfrm>
            <a:off x="3717968" y="1734237"/>
            <a:ext cx="5017500" cy="199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omic Sans MS" panose="030F0702030302020204" pitchFamily="66" charset="0"/>
              </a:rPr>
              <a:t>Clean Core Strategy for WRICEF Developments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135" name="Google Shape;135;p13"/>
          <p:cNvSpPr txBox="1">
            <a:spLocks noGrp="1"/>
          </p:cNvSpPr>
          <p:nvPr>
            <p:ph type="subTitle" idx="1"/>
          </p:nvPr>
        </p:nvSpPr>
        <p:spPr>
          <a:xfrm>
            <a:off x="3825544" y="3793218"/>
            <a:ext cx="34707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omic Sans MS" panose="030F0702030302020204" pitchFamily="66" charset="0"/>
              </a:rPr>
              <a:t>Presented by: Pankaj Yadav</a:t>
            </a:r>
            <a:endParaRPr b="1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omic Sans MS" panose="030F0702030302020204" pitchFamily="66" charset="0"/>
              </a:rPr>
              <a:t>Date: 7th Dec, 2022</a:t>
            </a:r>
            <a:endParaRPr b="1" dirty="0">
              <a:latin typeface="Comic Sans MS" panose="030F0702030302020204" pitchFamily="66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677826-0795-434E-9E75-B9E7B2B9E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7490" y="127388"/>
            <a:ext cx="1441357" cy="89636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0"/>
          <p:cNvSpPr txBox="1">
            <a:spLocks noGrp="1"/>
          </p:cNvSpPr>
          <p:nvPr>
            <p:ph type="title"/>
          </p:nvPr>
        </p:nvSpPr>
        <p:spPr>
          <a:xfrm>
            <a:off x="1275224" y="246189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 dirty="0">
                <a:latin typeface="Comic Sans MS" panose="030F0702030302020204" pitchFamily="66" charset="0"/>
              </a:rPr>
              <a:t>Reports</a:t>
            </a:r>
            <a:br>
              <a:rPr lang="en-GB" b="1" dirty="0"/>
            </a:br>
            <a:endParaRPr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A8AA31-19E9-4062-9A95-EF4298116906}"/>
              </a:ext>
            </a:extLst>
          </p:cNvPr>
          <p:cNvSpPr txBox="1"/>
          <p:nvPr/>
        </p:nvSpPr>
        <p:spPr>
          <a:xfrm>
            <a:off x="1275713" y="845185"/>
            <a:ext cx="461042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Read only app: 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ABAP Cloud(On stack) Unmanaged/Managed query (Preferred Way)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 CDS view based OData with FIORI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 SEGW OData with FIORI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ALV on top of CDS or AMDP( GUI Fan </a:t>
            </a: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 )</a:t>
            </a:r>
            <a:endParaRPr lang="en-IN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IN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Transactional app: 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ABAP Cloud(On stack) Unmanaged/Managed BO(Use strict mode if possible)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SAP Build Apps aka Appgyver on top of S4 APIs (Focus on business user but save time for developers as well if developer is PRO </a:t>
            </a: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</a:t>
            </a: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endParaRPr lang="en-IN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Side-by-Side app: 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 report on top of S4 with the use of BAS, connect released APIs or events</a:t>
            </a:r>
          </a:p>
          <a:p>
            <a:endParaRPr lang="en-IN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Analytical app: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 analytical query inside S4 stack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Analytical list page report prepared in BAS on top of released APIs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SAC(for big reporting solutions, connect with multiple sources, DWC in picture)</a:t>
            </a:r>
            <a:endParaRPr lang="en-IN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8B0EC9-2D8A-4982-B4E6-A09F39DBE11C}"/>
              </a:ext>
            </a:extLst>
          </p:cNvPr>
          <p:cNvSpPr txBox="1"/>
          <p:nvPr/>
        </p:nvSpPr>
        <p:spPr>
          <a:xfrm>
            <a:off x="6001393" y="3926482"/>
            <a:ext cx="2912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Classic: can’t leave old gold </a:t>
            </a:r>
            <a:r>
              <a:rPr lang="en-IN" sz="12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</a:t>
            </a:r>
            <a:endParaRPr lang="en-IN" sz="12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OOPS ALV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WebDynpro/FPM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Module Pool</a:t>
            </a:r>
          </a:p>
        </p:txBody>
      </p:sp>
    </p:spTree>
    <p:extLst>
      <p:ext uri="{BB962C8B-B14F-4D97-AF65-F5344CB8AC3E}">
        <p14:creationId xmlns:p14="http://schemas.microsoft.com/office/powerpoint/2010/main" val="5956555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1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omic Sans MS" panose="030F0702030302020204" pitchFamily="66" charset="0"/>
              </a:rPr>
              <a:t>Interfaces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B81F66-9E89-40AB-9E71-37CE0559FC9A}"/>
              </a:ext>
            </a:extLst>
          </p:cNvPr>
          <p:cNvSpPr txBox="1"/>
          <p:nvPr/>
        </p:nvSpPr>
        <p:spPr>
          <a:xfrm>
            <a:off x="1297500" y="1307850"/>
            <a:ext cx="703890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Whitelisted/Released APIs:</a:t>
            </a:r>
          </a:p>
          <a:p>
            <a:endParaRPr lang="en-IN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 SOAP or ODATA API, directly integrate with 3</a:t>
            </a:r>
            <a:r>
              <a:rPr lang="en-IN" sz="1300" baseline="30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IN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Party or Integration capabilities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en-IN" sz="13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Extend SOAP or ODATA with In-app extensions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en-IN" sz="13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 RAP API 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en-IN" sz="13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 OData on top of  custom CDS views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en-IN" sz="13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Wrapper RFC on top of BAPI with custom logic</a:t>
            </a:r>
          </a:p>
          <a:p>
            <a:pPr marL="171450" indent="-171450"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en-IN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IN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 based:</a:t>
            </a:r>
          </a:p>
          <a:p>
            <a:endParaRPr lang="en-IN" sz="1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 Mesh with integration suite i.e. CPI or consume via CAP/RAP API 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en-IN" sz="13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Standard IDOC </a:t>
            </a:r>
          </a:p>
          <a:p>
            <a:endParaRPr lang="en-IN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IN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IN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IN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IN" dirty="0"/>
          </a:p>
          <a:p>
            <a:r>
              <a:rPr lang="en-IN" dirty="0"/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2"/>
          <p:cNvSpPr txBox="1">
            <a:spLocks noGrp="1"/>
          </p:cNvSpPr>
          <p:nvPr>
            <p:ph type="title"/>
          </p:nvPr>
        </p:nvSpPr>
        <p:spPr>
          <a:xfrm>
            <a:off x="1052550" y="332971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omic Sans MS" panose="030F0702030302020204" pitchFamily="66" charset="0"/>
              </a:rPr>
              <a:t>Conversions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9224D2-4210-4A8B-B351-29420D81BA8B}"/>
              </a:ext>
            </a:extLst>
          </p:cNvPr>
          <p:cNvSpPr txBox="1"/>
          <p:nvPr/>
        </p:nvSpPr>
        <p:spPr>
          <a:xfrm>
            <a:off x="1052550" y="1301590"/>
            <a:ext cx="757645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Migration Cockpit(Most preferrable)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en-IN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 ABAP cloud application to upload data via RAP facades or wrapper APIs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en-IN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replication into BTP(if a custom process needs to be developed, separated from ERP)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en-IN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 programs, make sure creating released/wrapper classes/FMs if possible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en-IN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LSMW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en-IN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BDC(Least preferrable)</a:t>
            </a:r>
          </a:p>
          <a:p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20194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23"/>
          <p:cNvSpPr txBox="1">
            <a:spLocks noGrp="1"/>
          </p:cNvSpPr>
          <p:nvPr>
            <p:ph type="title"/>
          </p:nvPr>
        </p:nvSpPr>
        <p:spPr>
          <a:xfrm>
            <a:off x="1183200" y="5588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omic Sans MS" panose="030F0702030302020204" pitchFamily="66" charset="0"/>
              </a:rPr>
              <a:t>Enhancements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F983E5-CF57-40F5-A017-B3DA6D692E1D}"/>
              </a:ext>
            </a:extLst>
          </p:cNvPr>
          <p:cNvSpPr txBox="1"/>
          <p:nvPr/>
        </p:nvSpPr>
        <p:spPr>
          <a:xfrm>
            <a:off x="1250950" y="1358900"/>
            <a:ext cx="71437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bg1"/>
              </a:buClr>
            </a:pPr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In-app/Key user extensions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Encourage use of in-built LCNC tools with minimal coding, easy to maintain and upgrade safe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Preferred way to start with clean core</a:t>
            </a:r>
          </a:p>
          <a:p>
            <a:pPr>
              <a:buClr>
                <a:schemeClr val="bg1"/>
              </a:buClr>
            </a:pPr>
            <a:endParaRPr lang="en-IN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/>
              </a:buClr>
            </a:pPr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RAP Extensions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Extend DT, CDS and Behavior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Checkout standard RAP BO interface in API Hub under developer extensibility</a:t>
            </a:r>
          </a:p>
          <a:p>
            <a:pPr>
              <a:buClr>
                <a:schemeClr val="bg1"/>
              </a:buClr>
            </a:pPr>
            <a:endParaRPr lang="en-IN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/>
              </a:buClr>
            </a:pPr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Released BADIs from SAP or custom one’s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endParaRPr lang="en-IN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/>
              </a:buClr>
            </a:pPr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Exits, implicit, explicit etc. – Do it if nothing works but write custom BADI, release it</a:t>
            </a:r>
          </a:p>
          <a:p>
            <a:pPr>
              <a:buClr>
                <a:schemeClr val="bg1"/>
              </a:buClr>
            </a:pPr>
            <a:endParaRPr lang="en-IN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Clr>
                <a:schemeClr val="bg1"/>
              </a:buClr>
            </a:pPr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Extend with BTP(for very specific purpose i.e. send data to some BTP App or run CPI IFlow)</a:t>
            </a:r>
          </a:p>
          <a:p>
            <a:pPr>
              <a:buClr>
                <a:schemeClr val="bg1"/>
              </a:buClr>
            </a:pPr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IN" dirty="0"/>
          </a:p>
          <a:p>
            <a:endParaRPr lang="en-I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4"/>
          <p:cNvSpPr txBox="1">
            <a:spLocks noGrp="1"/>
          </p:cNvSpPr>
          <p:nvPr>
            <p:ph type="title"/>
          </p:nvPr>
        </p:nvSpPr>
        <p:spPr>
          <a:xfrm>
            <a:off x="1297500" y="520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omic Sans MS" panose="030F0702030302020204" pitchFamily="66" charset="0"/>
                <a:cs typeface="Calibri" panose="020F0502020204030204" pitchFamily="34" charset="0"/>
              </a:rPr>
              <a:t>Forms</a:t>
            </a:r>
            <a:endParaRPr b="1" dirty="0">
              <a:latin typeface="Comic Sans MS" panose="030F0702030302020204" pitchFamily="66" charset="0"/>
              <a:cs typeface="Calibri" panose="020F0502020204030204" pitchFamily="34" charset="0"/>
            </a:endParaRPr>
          </a:p>
        </p:txBody>
      </p:sp>
      <p:sp>
        <p:nvSpPr>
          <p:cNvPr id="384" name="Google Shape;384;p24"/>
          <p:cNvSpPr txBox="1">
            <a:spLocks noGrp="1"/>
          </p:cNvSpPr>
          <p:nvPr>
            <p:ph type="body" idx="1"/>
          </p:nvPr>
        </p:nvSpPr>
        <p:spPr>
          <a:xfrm>
            <a:off x="1297500" y="13332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1600" b="1" dirty="0">
                <a:latin typeface="Calibri" panose="020F0502020204030204" pitchFamily="34" charset="0"/>
                <a:cs typeface="Calibri" panose="020F0502020204030204" pitchFamily="34" charset="0"/>
              </a:rPr>
              <a:t>S/4HANA Output Management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GB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1600" b="1" dirty="0">
                <a:latin typeface="Calibri" panose="020F0502020204030204" pitchFamily="34" charset="0"/>
                <a:cs typeface="Calibri" panose="020F0502020204030204" pitchFamily="34" charset="0"/>
              </a:rPr>
              <a:t>NACE</a:t>
            </a: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en-GB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GB" sz="1600" b="1" dirty="0">
                <a:latin typeface="Calibri" panose="020F0502020204030204" pitchFamily="34" charset="0"/>
                <a:cs typeface="Calibri" panose="020F0502020204030204" pitchFamily="34" charset="0"/>
              </a:rPr>
              <a:t>ABAP Cloud application using adobe forms</a:t>
            </a:r>
            <a:endParaRPr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l" rtl="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1600" b="1" dirty="0">
                <a:latin typeface="Calibri" panose="020F0502020204030204" pitchFamily="34" charset="0"/>
                <a:cs typeface="Calibri" panose="020F0502020204030204" pitchFamily="34" charset="0"/>
              </a:rPr>
              <a:t>BTP application with forms service</a:t>
            </a:r>
            <a:endParaRPr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2688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25"/>
          <p:cNvSpPr txBox="1">
            <a:spLocks noGrp="1"/>
          </p:cNvSpPr>
          <p:nvPr>
            <p:ph type="title"/>
          </p:nvPr>
        </p:nvSpPr>
        <p:spPr>
          <a:xfrm>
            <a:off x="1189550" y="4953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omic Sans MS" panose="030F0702030302020204" pitchFamily="66" charset="0"/>
              </a:rPr>
              <a:t>Challenges &amp; Possible solutions of CC implementation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2855D7-2B83-465C-8338-408114416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1600" y="1409450"/>
            <a:ext cx="7146850" cy="3373285"/>
          </a:xfrm>
        </p:spPr>
        <p:txBody>
          <a:bodyPr>
            <a:noAutofit/>
          </a:bodyPr>
          <a:lstStyle/>
          <a:p>
            <a:pPr marL="146050" indent="0">
              <a:buNone/>
            </a:pPr>
            <a:r>
              <a:rPr lang="en-IN" sz="1400" b="1" dirty="0">
                <a:latin typeface="Calibri" panose="020F0502020204030204" pitchFamily="34" charset="0"/>
                <a:cs typeface="Calibri" panose="020F0502020204030204" pitchFamily="34" charset="0"/>
              </a:rPr>
              <a:t>Upskilling of ABAP developer: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200" dirty="0">
                <a:latin typeface="Calibri" panose="020F0502020204030204" pitchFamily="34" charset="0"/>
                <a:cs typeface="Calibri" panose="020F0502020204030204" pitchFamily="34" charset="0"/>
              </a:rPr>
              <a:t>RAP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200" dirty="0">
                <a:latin typeface="Calibri" panose="020F0502020204030204" pitchFamily="34" charset="0"/>
                <a:cs typeface="Calibri" panose="020F0502020204030204" pitchFamily="34" charset="0"/>
              </a:rPr>
              <a:t>Tracking SAP technologies via Free learning resources like learning.sap, community, open.sap, </a:t>
            </a:r>
            <a:r>
              <a:rPr lang="en-IN" sz="1200" dirty="0" err="1">
                <a:latin typeface="Calibri" panose="020F0502020204030204" pitchFamily="34" charset="0"/>
                <a:cs typeface="Calibri" panose="020F0502020204030204" pitchFamily="34" charset="0"/>
              </a:rPr>
              <a:t>TechED</a:t>
            </a:r>
            <a:r>
              <a:rPr lang="en-IN" sz="1200" dirty="0">
                <a:latin typeface="Calibri" panose="020F0502020204030204" pitchFamily="34" charset="0"/>
                <a:cs typeface="Calibri" panose="020F0502020204030204" pitchFamily="34" charset="0"/>
              </a:rPr>
              <a:t> etc.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200" dirty="0">
                <a:latin typeface="Calibri" panose="020F0502020204030204" pitchFamily="34" charset="0"/>
                <a:cs typeface="Calibri" panose="020F0502020204030204" pitchFamily="34" charset="0"/>
              </a:rPr>
              <a:t>Understand personas </a:t>
            </a:r>
          </a:p>
          <a:p>
            <a:pPr marL="146050" indent="0">
              <a:buNone/>
            </a:pPr>
            <a:r>
              <a:rPr lang="en-IN" sz="1400" b="1" dirty="0">
                <a:latin typeface="Calibri" panose="020F0502020204030204" pitchFamily="34" charset="0"/>
                <a:cs typeface="Calibri" panose="020F0502020204030204" pitchFamily="34" charset="0"/>
              </a:rPr>
              <a:t>Skills of S/4HANA Stack: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200" dirty="0">
                <a:latin typeface="Calibri" panose="020F0502020204030204" pitchFamily="34" charset="0"/>
                <a:cs typeface="Calibri" panose="020F0502020204030204" pitchFamily="34" charset="0"/>
              </a:rPr>
              <a:t>Start small, like try to write restricted ABAP code in program DEMO_ABAP_VERSIONS(go inside this program and check how its doing </a:t>
            </a:r>
            <a:r>
              <a:rPr lang="en-IN" sz="12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 )</a:t>
            </a:r>
            <a:endParaRPr lang="en-IN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IN" sz="1200" dirty="0">
                <a:latin typeface="Calibri" panose="020F0502020204030204" pitchFamily="34" charset="0"/>
                <a:cs typeface="Calibri" panose="020F0502020204030204" pitchFamily="34" charset="0"/>
              </a:rPr>
              <a:t>Find whitelisted/released APIs in S4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200" dirty="0">
                <a:latin typeface="Calibri" panose="020F0502020204030204" pitchFamily="34" charset="0"/>
                <a:cs typeface="Calibri" panose="020F0502020204030204" pitchFamily="34" charset="0"/>
              </a:rPr>
              <a:t>ATC variants with respect to cloud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200" dirty="0">
                <a:latin typeface="Calibri" panose="020F0502020204030204" pitchFamily="34" charset="0"/>
                <a:cs typeface="Calibri" panose="020F0502020204030204" pitchFamily="34" charset="0"/>
              </a:rPr>
              <a:t>Aware of upgrade stable options like key-user extensions in SCFD_REGISTRY, enable extensibility apps from Day 1</a:t>
            </a:r>
          </a:p>
          <a:p>
            <a:pPr marL="146050" indent="0">
              <a:buNone/>
            </a:pPr>
            <a:r>
              <a:rPr lang="en-IN" sz="1400" b="1" dirty="0">
                <a:latin typeface="Calibri" panose="020F0502020204030204" pitchFamily="34" charset="0"/>
                <a:cs typeface="Calibri" panose="020F0502020204030204" pitchFamily="34" charset="0"/>
              </a:rPr>
              <a:t>Knowledge of BTP: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200" dirty="0">
                <a:latin typeface="Calibri" panose="020F0502020204030204" pitchFamily="34" charset="0"/>
                <a:cs typeface="Calibri" panose="020F0502020204030204" pitchFamily="34" charset="0"/>
              </a:rPr>
              <a:t>Discovery center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200" dirty="0">
                <a:latin typeface="Calibri" panose="020F0502020204030204" pitchFamily="34" charset="0"/>
                <a:cs typeface="Calibri" panose="020F0502020204030204" pitchFamily="34" charset="0"/>
              </a:rPr>
              <a:t>Developer.sap.com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6"/>
          <p:cNvSpPr txBox="1">
            <a:spLocks noGrp="1"/>
          </p:cNvSpPr>
          <p:nvPr>
            <p:ph type="body" idx="1"/>
          </p:nvPr>
        </p:nvSpPr>
        <p:spPr>
          <a:xfrm>
            <a:off x="1185375" y="1777775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4500" b="1" dirty="0">
                <a:latin typeface="Comic Sans MS"/>
                <a:ea typeface="Comic Sans MS"/>
                <a:cs typeface="Comic Sans MS"/>
                <a:sym typeface="Comic Sans MS"/>
              </a:rPr>
              <a:t>THANKYOU</a:t>
            </a:r>
            <a:endParaRPr sz="4500" b="1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B3C5F59-DB61-4896-AF4A-C8288CEA831B}"/>
              </a:ext>
            </a:extLst>
          </p:cNvPr>
          <p:cNvSpPr txBox="1"/>
          <p:nvPr/>
        </p:nvSpPr>
        <p:spPr>
          <a:xfrm>
            <a:off x="299677" y="245889"/>
            <a:ext cx="83525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Agenda</a:t>
            </a:r>
            <a:endParaRPr lang="en-IN" sz="28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784F918-DB42-4BF0-8F19-4669DF8FD41C}"/>
              </a:ext>
            </a:extLst>
          </p:cNvPr>
          <p:cNvSpPr txBox="1"/>
          <p:nvPr/>
        </p:nvSpPr>
        <p:spPr>
          <a:xfrm>
            <a:off x="445674" y="1121869"/>
            <a:ext cx="474873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en-IN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Introduction about me</a:t>
            </a: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endParaRPr lang="en-IN" sz="2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en-IN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Basics of Clean Core</a:t>
            </a: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endParaRPr lang="en-IN" sz="2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342900" indent="-342900">
              <a:buClr>
                <a:schemeClr val="bg1"/>
              </a:buClr>
              <a:buFont typeface="Wingdings" panose="05000000000000000000" pitchFamily="2" charset="2"/>
              <a:buChar char="q"/>
            </a:pPr>
            <a:r>
              <a:rPr lang="en-IN" sz="2200" dirty="0">
                <a:solidFill>
                  <a:schemeClr val="bg1"/>
                </a:solidFill>
                <a:latin typeface="Comic Sans MS" panose="030F0702030302020204" pitchFamily="66" charset="0"/>
              </a:rPr>
              <a:t>Strategy - WRICEF</a:t>
            </a:r>
          </a:p>
        </p:txBody>
      </p:sp>
    </p:spTree>
    <p:extLst>
      <p:ext uri="{BB962C8B-B14F-4D97-AF65-F5344CB8AC3E}">
        <p14:creationId xmlns:p14="http://schemas.microsoft.com/office/powerpoint/2010/main" val="1840367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Who am I?</a:t>
            </a:r>
            <a:endParaRPr b="1" dirty="0"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4"/>
          <p:cNvSpPr txBox="1">
            <a:spLocks noGrp="1"/>
          </p:cNvSpPr>
          <p:nvPr>
            <p:ph type="body" idx="1"/>
          </p:nvPr>
        </p:nvSpPr>
        <p:spPr>
          <a:xfrm>
            <a:off x="1423625" y="1175125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 </a:t>
            </a:r>
            <a:endParaRPr/>
          </a:p>
        </p:txBody>
      </p:sp>
      <p:pic>
        <p:nvPicPr>
          <p:cNvPr id="142" name="Google Shape;14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3625" y="1175125"/>
            <a:ext cx="1985700" cy="232303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14"/>
          <p:cNvSpPr txBox="1"/>
          <p:nvPr/>
        </p:nvSpPr>
        <p:spPr>
          <a:xfrm>
            <a:off x="3601850" y="1275375"/>
            <a:ext cx="4512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68A724-7602-445D-AC37-D370F7FE8773}"/>
              </a:ext>
            </a:extLst>
          </p:cNvPr>
          <p:cNvSpPr txBox="1"/>
          <p:nvPr/>
        </p:nvSpPr>
        <p:spPr>
          <a:xfrm>
            <a:off x="3551524" y="1105535"/>
            <a:ext cx="483227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dirty="0">
                <a:solidFill>
                  <a:schemeClr val="bg1"/>
                </a:solidFill>
                <a:latin typeface="Comic Sans MS" panose="030F0702030302020204" pitchFamily="66" charset="0"/>
              </a:rPr>
              <a:t>“I am from India, SAP Techie with 11 years of experience, Current working in EY Consulting as a SCON, started my journey in plain ABAP-&gt;Workflow-&gt;WebDynpro/FPM-&gt;ABAP ISU-&gt;ABAP HANA-&gt;BW HANA-&gt;S/4HANA Developer-&gt;trying some stuff in BTP….(in-progress)…”</a:t>
            </a:r>
          </a:p>
          <a:p>
            <a:endParaRPr lang="en-IN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IN" dirty="0">
                <a:solidFill>
                  <a:schemeClr val="bg1"/>
                </a:solidFill>
                <a:latin typeface="Comic Sans MS" panose="030F0702030302020204" pitchFamily="66" charset="0"/>
              </a:rPr>
              <a:t>Hobbies: play with my kid, Movies/Series addict, Cricket, hangout with friends</a:t>
            </a:r>
          </a:p>
          <a:p>
            <a:endParaRPr lang="en-IN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r>
              <a:rPr lang="en-IN" dirty="0">
                <a:solidFill>
                  <a:schemeClr val="bg1"/>
                </a:solidFill>
                <a:latin typeface="Comic Sans MS" panose="030F0702030302020204" pitchFamily="66" charset="0"/>
              </a:rPr>
              <a:t>Connect with me on </a:t>
            </a:r>
            <a:r>
              <a:rPr lang="en-IN" dirty="0" err="1">
                <a:solidFill>
                  <a:schemeClr val="bg1"/>
                </a:solidFill>
                <a:latin typeface="Comic Sans MS" panose="030F0702030302020204" pitchFamily="66" charset="0"/>
              </a:rPr>
              <a:t>Linkedln</a:t>
            </a:r>
            <a:r>
              <a:rPr lang="en-IN" dirty="0">
                <a:solidFill>
                  <a:schemeClr val="bg1"/>
                </a:solidFill>
                <a:latin typeface="Comic Sans MS" panose="030F0702030302020204" pitchFamily="66" charset="0"/>
              </a:rPr>
              <a:t>: </a:t>
            </a:r>
            <a:r>
              <a:rPr lang="en-IN" dirty="0">
                <a:hlinkClick r:id="rId4"/>
              </a:rPr>
              <a:t>(7) Pankaj Yadav | LinkedIn</a:t>
            </a:r>
            <a:endParaRPr lang="en-IN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endParaRPr lang="en-IN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6D7EBB-A12A-4D76-BE19-850B7319B0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7490" y="127388"/>
            <a:ext cx="1441357" cy="89636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9" name="Google Shape;149;p15"/>
          <p:cNvSpPr txBox="1">
            <a:spLocks noGrp="1"/>
          </p:cNvSpPr>
          <p:nvPr>
            <p:ph type="body" idx="1"/>
          </p:nvPr>
        </p:nvSpPr>
        <p:spPr>
          <a:xfrm>
            <a:off x="559158" y="1399955"/>
            <a:ext cx="7038900" cy="317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dirty="0">
                <a:latin typeface="Comic Sans MS"/>
                <a:ea typeface="Comic Sans MS"/>
                <a:cs typeface="Comic Sans MS"/>
                <a:sym typeface="Comic Sans MS"/>
              </a:rPr>
              <a:t>“Clean diet makes your body healthy.. in a similar way.. Clean core makes your ERP healthy”</a:t>
            </a:r>
            <a:endParaRPr sz="2400" b="1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2400" b="1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653" b="1" dirty="0">
                <a:latin typeface="Comic Sans MS"/>
                <a:ea typeface="Comic Sans MS"/>
                <a:cs typeface="Comic Sans MS"/>
                <a:sym typeface="Comic Sans MS"/>
              </a:rPr>
              <a:t>“Clean Core is a not a one-time activity, it’s a journey”</a:t>
            </a:r>
            <a:endParaRPr sz="1224" b="1" dirty="0"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400" b="1" dirty="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50" name="Google Shape;150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57550" y="1307850"/>
            <a:ext cx="4229100" cy="337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457CC8-56E1-48FE-9FD3-675F52766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7490" y="127388"/>
            <a:ext cx="1441357" cy="89636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6"/>
          <p:cNvSpPr txBox="1">
            <a:spLocks noGrp="1"/>
          </p:cNvSpPr>
          <p:nvPr>
            <p:ph type="title"/>
          </p:nvPr>
        </p:nvSpPr>
        <p:spPr>
          <a:xfrm>
            <a:off x="933850" y="295775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What is Clean Core and why its needed?</a:t>
            </a:r>
            <a:endParaRPr b="1" dirty="0"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6"/>
          <p:cNvSpPr txBox="1">
            <a:spLocks noGrp="1"/>
          </p:cNvSpPr>
          <p:nvPr>
            <p:ph type="body" idx="1"/>
          </p:nvPr>
        </p:nvSpPr>
        <p:spPr>
          <a:xfrm>
            <a:off x="788571" y="876377"/>
            <a:ext cx="8032699" cy="39713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IN" sz="7200" b="1" dirty="0"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  WHAT?</a:t>
            </a:r>
          </a:p>
          <a:p>
            <a:pPr marL="457200" lvl="0" indent="-328750" algn="l" rtl="0">
              <a:spcBef>
                <a:spcPts val="12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en-GB" sz="6400" dirty="0">
                <a:latin typeface="Calibri"/>
                <a:ea typeface="Calibri"/>
                <a:cs typeface="Calibri"/>
                <a:sym typeface="Calibri"/>
              </a:rPr>
              <a:t>Clean digital is a methodology where extension are kept strictly separate from SAP standard</a:t>
            </a:r>
          </a:p>
          <a:p>
            <a:pPr marL="457200" lvl="0" indent="-328750" algn="l" rtl="0">
              <a:spcBef>
                <a:spcPts val="120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en-GB" sz="6400" dirty="0">
                <a:latin typeface="Calibri"/>
                <a:ea typeface="Calibri"/>
                <a:cs typeface="Calibri"/>
                <a:sym typeface="Calibri"/>
              </a:rPr>
              <a:t>Leverage </a:t>
            </a:r>
            <a:r>
              <a:rPr lang="en-GB" sz="6400" b="1" i="1" dirty="0">
                <a:latin typeface="Calibri"/>
                <a:ea typeface="Calibri"/>
                <a:cs typeface="Calibri"/>
                <a:sym typeface="Calibri"/>
              </a:rPr>
              <a:t>Key-user/In-app + ABAP Cloud(on stack) + Side-by-side extensions </a:t>
            </a:r>
            <a:r>
              <a:rPr lang="en-GB" sz="6400" dirty="0">
                <a:latin typeface="Calibri"/>
                <a:ea typeface="Calibri"/>
                <a:cs typeface="Calibri"/>
                <a:sym typeface="Calibri"/>
              </a:rPr>
              <a:t>to its full extent as per customer need</a:t>
            </a:r>
          </a:p>
          <a:p>
            <a:pPr marL="128450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GB" sz="7200" b="1" dirty="0">
              <a:latin typeface="Calibri"/>
              <a:ea typeface="Calibri"/>
              <a:cs typeface="Calibri"/>
              <a:sym typeface="Calibri"/>
            </a:endParaRPr>
          </a:p>
          <a:p>
            <a:pPr marL="128450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GB" sz="7200" b="1" dirty="0"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 Why?</a:t>
            </a:r>
          </a:p>
          <a:p>
            <a:pPr marL="128450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sz="7200" b="1" dirty="0"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  <a:p>
            <a:pPr marL="457200" lvl="0" indent="-321728" algn="l" rtl="0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en-GB" sz="6400" dirty="0">
                <a:latin typeface="Calibri"/>
                <a:ea typeface="Calibri"/>
                <a:cs typeface="Calibri"/>
                <a:sym typeface="Calibri"/>
              </a:rPr>
              <a:t>Current developments have caused problems during upgrades or performance issues</a:t>
            </a:r>
            <a:endParaRPr sz="64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1728" algn="l" rtl="0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en-GB" sz="6400" dirty="0">
                <a:latin typeface="Calibri"/>
                <a:ea typeface="Calibri"/>
                <a:cs typeface="Calibri"/>
                <a:sym typeface="Calibri"/>
              </a:rPr>
              <a:t>Anyone wants to be cloud ready</a:t>
            </a:r>
            <a:endParaRPr sz="64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1728" algn="l" rtl="0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en-GB" sz="6400" dirty="0">
                <a:latin typeface="Calibri"/>
                <a:ea typeface="Calibri"/>
                <a:cs typeface="Calibri"/>
                <a:sym typeface="Calibri"/>
              </a:rPr>
              <a:t>Reduce TCO from custom code point of view</a:t>
            </a:r>
            <a:endParaRPr sz="64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21728" algn="l" rtl="0">
              <a:spcBef>
                <a:spcPts val="0"/>
              </a:spcBef>
              <a:spcAft>
                <a:spcPts val="0"/>
              </a:spcAft>
              <a:buSzPct val="100000"/>
              <a:buFont typeface="Calibri"/>
              <a:buChar char="●"/>
            </a:pPr>
            <a:r>
              <a:rPr lang="en-GB" sz="6400" dirty="0">
                <a:latin typeface="Calibri"/>
                <a:ea typeface="Calibri"/>
                <a:cs typeface="Calibri"/>
                <a:sym typeface="Calibri"/>
              </a:rPr>
              <a:t>Able to infuse innovations at a faster rate on changing business requirements</a:t>
            </a:r>
            <a:endParaRPr sz="64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327">
            <a:extLst>
              <a:ext uri="{FF2B5EF4-FFF2-40B4-BE49-F238E27FC236}">
                <a16:creationId xmlns:a16="http://schemas.microsoft.com/office/drawing/2014/main" id="{80036D61-B057-402C-BEF5-3CA35FD9639C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80961" y="0"/>
            <a:ext cx="1243173" cy="12832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7"/>
          <p:cNvSpPr txBox="1">
            <a:spLocks noGrp="1"/>
          </p:cNvSpPr>
          <p:nvPr>
            <p:ph type="title"/>
          </p:nvPr>
        </p:nvSpPr>
        <p:spPr>
          <a:xfrm>
            <a:off x="982455" y="332276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How of Clean Core?</a:t>
            </a:r>
            <a:endParaRPr b="1" dirty="0"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7"/>
          <p:cNvSpPr txBox="1">
            <a:spLocks noGrp="1"/>
          </p:cNvSpPr>
          <p:nvPr>
            <p:ph type="body" idx="1"/>
          </p:nvPr>
        </p:nvSpPr>
        <p:spPr>
          <a:xfrm>
            <a:off x="755600" y="1341468"/>
            <a:ext cx="7581575" cy="33995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718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10"/>
              <a:buFont typeface="Wingdings" panose="05000000000000000000" pitchFamily="2" charset="2"/>
              <a:buChar char="Ø"/>
            </a:pP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Follow SAP guidelines: Zero modification policy, Leverage modern extension, integration &amp; automation options, back to standard, track SAP tech. updates</a:t>
            </a:r>
          </a:p>
          <a:p>
            <a:pPr marL="405765" lvl="0" indent="-28575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10"/>
              <a:buFont typeface="Wingdings" panose="05000000000000000000" pitchFamily="2" charset="2"/>
              <a:buChar char="Ø"/>
            </a:pP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718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10"/>
              <a:buFont typeface="Wingdings" panose="05000000000000000000" pitchFamily="2" charset="2"/>
              <a:buChar char="Ø"/>
            </a:pP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Coupling analysis for side-by-side approach,  retire unused code, replatform (ABAP Cloud) and migrate old custom code in case of migration/conversion to S/4HANA </a:t>
            </a:r>
          </a:p>
          <a:p>
            <a:pPr marL="457200" lvl="0" indent="-33718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10"/>
              <a:buFont typeface="Wingdings" panose="05000000000000000000" pitchFamily="2" charset="2"/>
              <a:buChar char="Ø"/>
            </a:pP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718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10"/>
              <a:buFont typeface="Wingdings" panose="05000000000000000000" pitchFamily="2" charset="2"/>
              <a:buChar char="Ø"/>
            </a:pP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Follow extension approach for greenfield</a:t>
            </a:r>
            <a:r>
              <a:rPr lang="en-GB" sz="1600" b="1" dirty="0">
                <a:latin typeface="Calibri"/>
                <a:ea typeface="Calibri"/>
                <a:cs typeface="Calibri"/>
                <a:sym typeface="Calibri"/>
              </a:rPr>
              <a:t>(In-app/ABAP Cloud→Side-by-Side→Classic)</a:t>
            </a:r>
          </a:p>
          <a:p>
            <a:pPr marL="457200" lvl="0" indent="-33718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10"/>
              <a:buFont typeface="Wingdings" panose="05000000000000000000" pitchFamily="2" charset="2"/>
              <a:buChar char="Ø"/>
            </a:pPr>
            <a:endParaRPr sz="1600"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718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10"/>
              <a:buFont typeface="Wingdings" panose="05000000000000000000" pitchFamily="2" charset="2"/>
              <a:buChar char="Ø"/>
            </a:pP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Use of whitelisted/Released APIs if possible</a:t>
            </a:r>
          </a:p>
          <a:p>
            <a:pPr marL="457200" lvl="0" indent="-33718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10"/>
              <a:buFont typeface="Wingdings" panose="05000000000000000000" pitchFamily="2" charset="2"/>
              <a:buChar char="Ø"/>
            </a:pP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718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10"/>
              <a:buFont typeface="Wingdings" panose="05000000000000000000" pitchFamily="2" charset="2"/>
              <a:buChar char="Ø"/>
            </a:pP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Build wrapper APIs if standard are not available to minimize technical debts.</a:t>
            </a:r>
          </a:p>
          <a:p>
            <a:pPr marL="457200" lvl="0" indent="-33718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10"/>
              <a:buFont typeface="Wingdings" panose="05000000000000000000" pitchFamily="2" charset="2"/>
              <a:buChar char="Ø"/>
            </a:pP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37185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710"/>
              <a:buFont typeface="Wingdings" panose="05000000000000000000" pitchFamily="2" charset="2"/>
              <a:buChar char="Ø"/>
            </a:pPr>
            <a:r>
              <a:rPr lang="en-GB" sz="1600" dirty="0">
                <a:latin typeface="Calibri"/>
                <a:ea typeface="Calibri"/>
                <a:cs typeface="Calibri"/>
                <a:sym typeface="Calibri"/>
              </a:rPr>
              <a:t>Keep a track of deviation from best practices</a:t>
            </a: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endParaRPr sz="16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endParaRPr sz="16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988">
            <a:extLst>
              <a:ext uri="{FF2B5EF4-FFF2-40B4-BE49-F238E27FC236}">
                <a16:creationId xmlns:a16="http://schemas.microsoft.com/office/drawing/2014/main" id="{9FEC0D93-6129-4438-A789-D1F5B9FD71F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62820" y="133245"/>
            <a:ext cx="1312163" cy="13121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18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 dirty="0"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Recommended CC approach </a:t>
            </a:r>
            <a:endParaRPr sz="3000" b="1" dirty="0"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3000" b="1" dirty="0">
                <a:latin typeface="Comic Sans MS" panose="030F0702030302020204" pitchFamily="66" charset="0"/>
                <a:ea typeface="Calibri"/>
                <a:cs typeface="Calibri"/>
                <a:sym typeface="Calibri"/>
              </a:rPr>
              <a:t>for WRICEF</a:t>
            </a: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3000" b="1" dirty="0">
              <a:latin typeface="Comic Sans MS" panose="030F0702030302020204" pitchFamily="66" charset="0"/>
              <a:ea typeface="Calibri"/>
              <a:cs typeface="Calibri"/>
              <a:sym typeface="Calibri"/>
            </a:endParaRPr>
          </a:p>
          <a:p>
            <a:pPr marL="0" indent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 sz="1600" b="1" i="1" dirty="0">
                <a:latin typeface="Calibri"/>
                <a:ea typeface="Calibri"/>
                <a:cs typeface="Calibri"/>
                <a:sym typeface="Calibri"/>
              </a:rPr>
              <a:t>Assumptions: </a:t>
            </a:r>
            <a:r>
              <a:rPr lang="en-GB" sz="1600" i="1" dirty="0">
                <a:latin typeface="Calibri"/>
                <a:ea typeface="Calibri"/>
                <a:cs typeface="Calibri"/>
                <a:sym typeface="Calibri"/>
              </a:rPr>
              <a:t>Business is on ECC or S/4HANA(OP/PCE) or planning to move to S/4HANA(OP/PCE), S/4HANA OP versions plays a vital role in deciding when to use what for effective CC</a:t>
            </a: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endParaRPr sz="1600" i="1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938">
            <a:extLst>
              <a:ext uri="{FF2B5EF4-FFF2-40B4-BE49-F238E27FC236}">
                <a16:creationId xmlns:a16="http://schemas.microsoft.com/office/drawing/2014/main" id="{B4DDA20D-F513-46D5-8B08-0932882926D6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08976" y="-72716"/>
            <a:ext cx="1335024" cy="12847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179AF-6090-4D91-933D-C4B87A980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50" y="293823"/>
            <a:ext cx="7038900" cy="914100"/>
          </a:xfrm>
        </p:spPr>
        <p:txBody>
          <a:bodyPr/>
          <a:lstStyle/>
          <a:p>
            <a:r>
              <a:rPr lang="en-IN" b="1" dirty="0">
                <a:latin typeface="Comic Sans MS" panose="030F0702030302020204" pitchFamily="66" charset="0"/>
              </a:rPr>
              <a:t>General Rules…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51E8D5-0389-4302-B040-071045569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0930" y="1111217"/>
            <a:ext cx="3936020" cy="381408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IN" sz="1500" b="1" dirty="0">
                <a:latin typeface="Calibri" panose="020F0502020204030204" pitchFamily="34" charset="0"/>
                <a:cs typeface="Calibri" panose="020F0502020204030204" pitchFamily="34" charset="0"/>
              </a:rPr>
              <a:t>Whitelisted API </a:t>
            </a:r>
            <a:r>
              <a:rPr lang="en-IN" sz="1500" dirty="0">
                <a:latin typeface="Calibri" panose="020F0502020204030204" pitchFamily="34" charset="0"/>
                <a:cs typeface="Calibri" panose="020F0502020204030204" pitchFamily="34" charset="0"/>
              </a:rPr>
              <a:t>if possible, if not then ask from customer influence programs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500" b="1" dirty="0">
                <a:latin typeface="Calibri" panose="020F0502020204030204" pitchFamily="34" charset="0"/>
                <a:cs typeface="Calibri" panose="020F0502020204030204" pitchFamily="34" charset="0"/>
              </a:rPr>
              <a:t>Wrapper APIs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500" b="1" dirty="0">
                <a:latin typeface="Calibri" panose="020F0502020204030204" pitchFamily="34" charset="0"/>
                <a:cs typeface="Calibri" panose="020F0502020204030204" pitchFamily="34" charset="0"/>
              </a:rPr>
              <a:t>Restricted ABAP </a:t>
            </a:r>
            <a:r>
              <a:rPr lang="en-IN" sz="1500" dirty="0">
                <a:latin typeface="Calibri" panose="020F0502020204030204" pitchFamily="34" charset="0"/>
                <a:cs typeface="Calibri" panose="020F0502020204030204" pitchFamily="34" charset="0"/>
              </a:rPr>
              <a:t>if possible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500" b="1" dirty="0">
                <a:latin typeface="Calibri" panose="020F0502020204030204" pitchFamily="34" charset="0"/>
                <a:cs typeface="Calibri" panose="020F0502020204030204" pitchFamily="34" charset="0"/>
              </a:rPr>
              <a:t>ATC</a:t>
            </a:r>
            <a:r>
              <a:rPr lang="en-IN" sz="1500" dirty="0">
                <a:latin typeface="Calibri" panose="020F0502020204030204" pitchFamily="34" charset="0"/>
                <a:cs typeface="Calibri" panose="020F0502020204030204" pitchFamily="34" charset="0"/>
              </a:rPr>
              <a:t>(SAP_CP_READINESS, ABAP_CLOUD_DEVEVLOPMENT_DEFAULT) and quick fixes in ADT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500" dirty="0">
                <a:latin typeface="Calibri" panose="020F0502020204030204" pitchFamily="34" charset="0"/>
                <a:cs typeface="Calibri" panose="020F0502020204030204" pitchFamily="34" charset="0"/>
              </a:rPr>
              <a:t>You can’t avoid modifying SAP systems but do it gently </a:t>
            </a:r>
            <a:r>
              <a:rPr lang="en-IN" sz="15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 i.e. don’t write direct code, build </a:t>
            </a:r>
            <a:r>
              <a:rPr lang="en-IN" sz="1500" b="1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custom BADIs </a:t>
            </a:r>
            <a:r>
              <a:rPr lang="en-IN" sz="15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and wait for released extension points also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N" sz="1500" dirty="0">
                <a:latin typeface="Calibri" panose="020F0502020204030204" pitchFamily="34" charset="0"/>
                <a:cs typeface="Calibri" panose="020F0502020204030204" pitchFamily="34" charset="0"/>
              </a:rPr>
              <a:t>Exploit API Business hub, free-tier services if </a:t>
            </a:r>
            <a:r>
              <a:rPr lang="en-IN" sz="1500" b="1" dirty="0">
                <a:latin typeface="Calibri" panose="020F0502020204030204" pitchFamily="34" charset="0"/>
                <a:cs typeface="Calibri" panose="020F0502020204030204" pitchFamily="34" charset="0"/>
              </a:rPr>
              <a:t>BTP</a:t>
            </a:r>
            <a:r>
              <a:rPr lang="en-IN" sz="1500" dirty="0">
                <a:latin typeface="Calibri" panose="020F0502020204030204" pitchFamily="34" charset="0"/>
                <a:cs typeface="Calibri" panose="020F0502020204030204" pitchFamily="34" charset="0"/>
              </a:rPr>
              <a:t> in picture</a:t>
            </a:r>
            <a:endParaRPr lang="en-IN" sz="1500" dirty="0"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IN" sz="1500" dirty="0">
                <a:latin typeface="Calibri" panose="020F0502020204030204" pitchFamily="34" charset="0"/>
                <a:cs typeface="Calibri" panose="020F0502020204030204" pitchFamily="34" charset="0"/>
              </a:rPr>
              <a:t>Break them but do know what, why and where are you breaking, </a:t>
            </a:r>
            <a:r>
              <a:rPr lang="en-IN" sz="1500" b="1" dirty="0">
                <a:latin typeface="Calibri" panose="020F0502020204030204" pitchFamily="34" charset="0"/>
                <a:cs typeface="Calibri" panose="020F0502020204030204" pitchFamily="34" charset="0"/>
              </a:rPr>
              <a:t>track tech. debt</a:t>
            </a:r>
            <a:r>
              <a:rPr lang="en-IN" sz="15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  <a:p>
            <a:pPr>
              <a:buFont typeface="Wingdings" panose="05000000000000000000" pitchFamily="2" charset="2"/>
              <a:buChar char="Ø"/>
            </a:pPr>
            <a:endParaRPr lang="en-IN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IN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IN" dirty="0">
              <a:sym typeface="Wingdings" panose="05000000000000000000" pitchFamily="2" charset="2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7F343478-E623-4F42-B1D8-503018A782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46" y="3622944"/>
            <a:ext cx="3192854" cy="142235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07D54B-06F4-4147-B294-1768D7DDD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46" y="2173230"/>
            <a:ext cx="3192854" cy="1449714"/>
          </a:xfrm>
          <a:prstGeom prst="rect">
            <a:avLst/>
          </a:prstGeom>
        </p:spPr>
      </p:pic>
      <p:pic>
        <p:nvPicPr>
          <p:cNvPr id="10" name="Picture 918">
            <a:extLst>
              <a:ext uri="{FF2B5EF4-FFF2-40B4-BE49-F238E27FC236}">
                <a16:creationId xmlns:a16="http://schemas.microsoft.com/office/drawing/2014/main" id="{5DFD59DA-5217-4AC2-9BFC-C822AA6FCE9D}"/>
              </a:ext>
            </a:extLst>
          </p:cNvPr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18098" y="-33137"/>
            <a:ext cx="1025794" cy="984337"/>
          </a:xfrm>
          <a:prstGeom prst="rect">
            <a:avLst/>
          </a:prstGeom>
          <a:noFill/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DD941A-5C8D-45D6-BF64-A85FD5D200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46" y="658671"/>
            <a:ext cx="3192854" cy="151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54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9"/>
          <p:cNvSpPr txBox="1">
            <a:spLocks noGrp="1"/>
          </p:cNvSpPr>
          <p:nvPr>
            <p:ph type="title"/>
          </p:nvPr>
        </p:nvSpPr>
        <p:spPr>
          <a:xfrm>
            <a:off x="952820" y="378382"/>
            <a:ext cx="7038900" cy="914100"/>
          </a:xfr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latin typeface="Comic Sans MS" panose="030F0702030302020204" pitchFamily="66" charset="0"/>
              </a:rPr>
              <a:t>Workflows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B66DCE-CE77-4A37-92B1-55471F2175F9}"/>
              </a:ext>
            </a:extLst>
          </p:cNvPr>
          <p:cNvSpPr txBox="1"/>
          <p:nvPr/>
        </p:nvSpPr>
        <p:spPr>
          <a:xfrm>
            <a:off x="1029660" y="950220"/>
            <a:ext cx="792223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S/4HANA Flexible Workflow</a:t>
            </a:r>
          </a:p>
          <a:p>
            <a:pPr marL="285750" lvl="3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Preferred way of building workflows in S4 as SAP’s innovations will happen for this in on-prem world</a:t>
            </a:r>
          </a:p>
          <a:p>
            <a:pPr marL="285750" lvl="3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Leverage standard SAP workflows and enhance with in-app or side-by-side if needed</a:t>
            </a:r>
          </a:p>
          <a:p>
            <a:pPr marL="285750" lvl="3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Give more power to business user, less dependency on IT(i.e. clean core </a:t>
            </a: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 )</a:t>
            </a:r>
            <a:endParaRPr lang="en-IN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3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Custom scenarios can be built</a:t>
            </a:r>
          </a:p>
          <a:p>
            <a:pPr lvl="3">
              <a:buClr>
                <a:schemeClr val="bg1"/>
              </a:buClr>
            </a:pPr>
            <a:endParaRPr lang="en-IN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>
              <a:buClr>
                <a:schemeClr val="bg1"/>
              </a:buClr>
            </a:pPr>
            <a:endParaRPr lang="en-IN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IN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SAP Build – Process Automation + Workflow Management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Suitable for building de-coupled and intelligent workflows with access given to outside users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of pre-built solutions from API business hub(Free) or SAP Store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Business user can configure and automate with less dependency on IT(i.e. CC again)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Keep in mind the costing of PA or workflow service in BTP, try with free-tier first</a:t>
            </a:r>
          </a:p>
          <a:p>
            <a:pPr>
              <a:buClr>
                <a:schemeClr val="bg1"/>
              </a:buClr>
            </a:pPr>
            <a:endParaRPr lang="en-IN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>
              <a:buClr>
                <a:schemeClr val="bg1"/>
              </a:buClr>
            </a:pPr>
            <a:endParaRPr lang="en-IN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3">
              <a:buClr>
                <a:schemeClr val="bg1"/>
              </a:buClr>
            </a:pPr>
            <a:endParaRPr lang="en-IN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IN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SAP Business Workflow + SAP BPM </a:t>
            </a:r>
            <a:r>
              <a:rPr lang="en-IN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(Last resort for greenfield)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Continue using these options if no need of FW or limitations in case of migration</a:t>
            </a:r>
          </a:p>
          <a:p>
            <a:pPr marL="285750" indent="-285750">
              <a:buClr>
                <a:schemeClr val="bg1"/>
              </a:buClr>
              <a:buFont typeface="Wingdings" panose="05000000000000000000" pitchFamily="2" charset="2"/>
              <a:buChar char="Ø"/>
            </a:pPr>
            <a:r>
              <a:rPr lang="en-IN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custom objects like classes, FG are going to use or migrate, try to write/refactor with restricted ABAP for stability </a:t>
            </a:r>
          </a:p>
          <a:p>
            <a:pPr>
              <a:buClr>
                <a:schemeClr val="bg1"/>
              </a:buClr>
            </a:pPr>
            <a:endParaRPr lang="en-IN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IN" sz="1200" dirty="0">
              <a:solidFill>
                <a:schemeClr val="bg1"/>
              </a:solidFill>
            </a:endParaRPr>
          </a:p>
          <a:p>
            <a:endParaRPr lang="en-IN" sz="1200" dirty="0">
              <a:solidFill>
                <a:schemeClr val="bg1"/>
              </a:solidFill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5BB5EB09-54ED-498B-AD81-B0DCB4FD2DE2}"/>
              </a:ext>
            </a:extLst>
          </p:cNvPr>
          <p:cNvSpPr/>
          <p:nvPr/>
        </p:nvSpPr>
        <p:spPr>
          <a:xfrm>
            <a:off x="3788228" y="2020616"/>
            <a:ext cx="461043" cy="47641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7" name="Arrow: Down 36">
            <a:extLst>
              <a:ext uri="{FF2B5EF4-FFF2-40B4-BE49-F238E27FC236}">
                <a16:creationId xmlns:a16="http://schemas.microsoft.com/office/drawing/2014/main" id="{3D6E5835-6DB5-4198-8519-2B0C2DAD3233}"/>
              </a:ext>
            </a:extLst>
          </p:cNvPr>
          <p:cNvSpPr/>
          <p:nvPr/>
        </p:nvSpPr>
        <p:spPr>
          <a:xfrm>
            <a:off x="3788228" y="3511603"/>
            <a:ext cx="461043" cy="47641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6" name="Picture 249">
            <a:extLst>
              <a:ext uri="{FF2B5EF4-FFF2-40B4-BE49-F238E27FC236}">
                <a16:creationId xmlns:a16="http://schemas.microsoft.com/office/drawing/2014/main" id="{00D77F63-070D-499F-BB92-3DE0DAF955A2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1180" y="160622"/>
            <a:ext cx="612000" cy="61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62972917"/>
      </p:ext>
    </p:extLst>
  </p:cSld>
  <p:clrMapOvr>
    <a:masterClrMapping/>
  </p:clrMapOvr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CustomMKOP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KProdID">
    <vt:lpwstr>ZMOutlook</vt:lpwstr>
  </property>
  <property fmtid="{D5CDD505-2E9C-101B-9397-08002B2CF9AE}" pid="3" name="SizeBefore">
    <vt:lpwstr>5014758</vt:lpwstr>
  </property>
  <property fmtid="{D5CDD505-2E9C-101B-9397-08002B2CF9AE}" pid="4" name="OptimizationTime">
    <vt:lpwstr>20230109_1232</vt:lpwstr>
  </property>
</Properties>
</file>

<file path=docProps/app.xml><?xml version="1.0" encoding="utf-8"?>
<Properties xmlns="http://schemas.openxmlformats.org/officeDocument/2006/extended-properties" xmlns:vt="http://schemas.openxmlformats.org/officeDocument/2006/docPropsVTypes">
  <TotalTime>3132</TotalTime>
  <Words>1207</Words>
  <Application>Microsoft Office PowerPoint</Application>
  <PresentationFormat>On-screen Show (16:9)</PresentationFormat>
  <Paragraphs>175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Lato</vt:lpstr>
      <vt:lpstr>Wingdings</vt:lpstr>
      <vt:lpstr>Montserrat</vt:lpstr>
      <vt:lpstr>Comic Sans MS</vt:lpstr>
      <vt:lpstr>Focus</vt:lpstr>
      <vt:lpstr>Clean Core Strategy for WRICEF Developments</vt:lpstr>
      <vt:lpstr>PowerPoint Presentation</vt:lpstr>
      <vt:lpstr>Who am I?</vt:lpstr>
      <vt:lpstr>PowerPoint Presentation</vt:lpstr>
      <vt:lpstr>What is Clean Core and why its needed?</vt:lpstr>
      <vt:lpstr>How of Clean Core?</vt:lpstr>
      <vt:lpstr>PowerPoint Presentation</vt:lpstr>
      <vt:lpstr>General Rules… </vt:lpstr>
      <vt:lpstr>Workflows</vt:lpstr>
      <vt:lpstr>Reports </vt:lpstr>
      <vt:lpstr>Interfaces</vt:lpstr>
      <vt:lpstr>Conversions</vt:lpstr>
      <vt:lpstr>Enhancements</vt:lpstr>
      <vt:lpstr>Forms</vt:lpstr>
      <vt:lpstr>Challenges &amp; Possible solutions of CC implementation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Clean Core Strategy for WRICEF Developments</dc:title>
  <cp:lastModifiedBy>Pankaj Yadav</cp:lastModifiedBy>
  <cp:revision>58</cp:revision>
  <dcterms:modified xsi:type="dcterms:W3CDTF">2022-12-07T09:27:08Z</dcterms:modified>
</cp:coreProperties>
</file>